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A4A"/>
    <a:srgbClr val="F580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78824" autoAdjust="0"/>
  </p:normalViewPr>
  <p:slideViewPr>
    <p:cSldViewPr>
      <p:cViewPr varScale="1">
        <p:scale>
          <a:sx n="59" d="100"/>
          <a:sy n="59" d="100"/>
        </p:scale>
        <p:origin x="279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US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242C6-06B8-AF43-83A5-1762957E1D1D}" type="datetimeFigureOut">
              <a:rPr kumimoji="1" lang="ko-Kore-US" altLang="en-US" smtClean="0"/>
              <a:t>10/25/2023</a:t>
            </a:fld>
            <a:endParaRPr kumimoji="1" lang="ko-Kore-US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US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US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F6F491-7E02-0448-B8C8-B0BEEC811FB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23063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팀 </a:t>
            </a:r>
            <a:r>
              <a:rPr lang="ko-KR" altLang="en-US" dirty="0" err="1"/>
              <a:t>멍바오의</a:t>
            </a:r>
            <a:r>
              <a:rPr lang="ko-KR" altLang="en-US" dirty="0"/>
              <a:t> 발표를 맡은 발표자 </a:t>
            </a:r>
            <a:r>
              <a:rPr lang="ko-KR" altLang="en-US" dirty="0" err="1"/>
              <a:t>나현석입니다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팀은 아주 신선하고 재미있는 주제로 여러분들께 소개해드리고자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돈</a:t>
            </a:r>
            <a:r>
              <a:rPr lang="en-US" altLang="ko-KR" dirty="0"/>
              <a:t>!</a:t>
            </a:r>
            <a:r>
              <a:rPr lang="ko-KR" altLang="en-US" dirty="0"/>
              <a:t>가스 </a:t>
            </a:r>
            <a:r>
              <a:rPr lang="en-US" altLang="ko-KR" dirty="0"/>
              <a:t>– don’t gaslighting</a:t>
            </a:r>
            <a:r>
              <a:rPr lang="ko-KR" altLang="en-US" dirty="0"/>
              <a:t>의 </a:t>
            </a:r>
            <a:r>
              <a:rPr lang="ko-KR" altLang="en-US" dirty="0" err="1"/>
              <a:t>줄임말로</a:t>
            </a:r>
            <a:r>
              <a:rPr lang="ko-KR" altLang="en-US" dirty="0"/>
              <a:t> 대화 속 가스라이팅 문장을 감지하여 사용자를 보호하는 서비스입니다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1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683915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</a:t>
            </a:r>
            <a:r>
              <a:rPr lang="en-US" altLang="ko-KR" dirty="0"/>
              <a:t>1000</a:t>
            </a:r>
            <a:r>
              <a:rPr lang="ko-KR" altLang="en-US" dirty="0"/>
              <a:t>개의 데이터셋만으로는 모델 학습이 충분하지 않았습니다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문제점을 해결하기 위해 데이터셋을 </a:t>
            </a:r>
            <a:r>
              <a:rPr lang="en-US" altLang="ko-KR" dirty="0"/>
              <a:t>KoGPT2</a:t>
            </a:r>
            <a:r>
              <a:rPr lang="ko-KR" altLang="en-US" dirty="0"/>
              <a:t>에 </a:t>
            </a:r>
            <a:r>
              <a:rPr lang="ko-KR" altLang="en-US" dirty="0" err="1"/>
              <a:t>파인튜닝하여</a:t>
            </a:r>
            <a:r>
              <a:rPr lang="ko-KR" altLang="en-US" dirty="0"/>
              <a:t> 가스라이팅 문장만 생성하게 한 후 그 문장을 </a:t>
            </a:r>
            <a:r>
              <a:rPr lang="ko-KR" altLang="en-US" dirty="0" err="1"/>
              <a:t>버트에</a:t>
            </a:r>
            <a:r>
              <a:rPr lang="ko-KR" altLang="en-US" dirty="0"/>
              <a:t> 학습하여 데이터를 증강시켰습니다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이러한 모델링을 통해 총 </a:t>
            </a:r>
            <a:r>
              <a:rPr lang="en-US" altLang="ko-KR" dirty="0"/>
              <a:t>4,000</a:t>
            </a:r>
            <a:r>
              <a:rPr lang="ko-KR" altLang="en-US" dirty="0"/>
              <a:t>개의 통합 데이터셋을 추가 확보하였습니다</a:t>
            </a:r>
            <a:r>
              <a:rPr lang="en-US" altLang="ko-KR" dirty="0"/>
              <a:t>. </a:t>
            </a:r>
            <a:r>
              <a:rPr lang="ko-KR" altLang="en-US" dirty="0"/>
              <a:t>텍스트를 분류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요약 또는 생성하는데</a:t>
            </a:r>
            <a:r>
              <a:rPr lang="en-US" altLang="ko-KR" dirty="0"/>
              <a:t> </a:t>
            </a:r>
            <a:r>
              <a:rPr lang="ko-KR" altLang="en-US" dirty="0"/>
              <a:t>있어 </a:t>
            </a:r>
            <a:r>
              <a:rPr lang="en-US" altLang="ko-KR" dirty="0"/>
              <a:t>KOGPT2</a:t>
            </a:r>
            <a:r>
              <a:rPr lang="ko-KR" altLang="en-US" dirty="0"/>
              <a:t>가 가스라이팅 발화를 잘 보여준다고 판단하여 사용하였습니다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10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75738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개발 구성도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11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52754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차적으로 상대의 문장 텍스트를 사전 학습된 </a:t>
            </a:r>
            <a:r>
              <a:rPr lang="en-US" altLang="ko-KR" dirty="0"/>
              <a:t>BERT</a:t>
            </a:r>
            <a:r>
              <a:rPr lang="ko-KR" altLang="en-US" dirty="0"/>
              <a:t>를 통해 가스라이팅 문장인지 아니면 일상대화 문장인지 분류합니다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12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679437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버트는</a:t>
            </a:r>
            <a:r>
              <a:rPr lang="ko-KR" altLang="en-US" dirty="0"/>
              <a:t> 텍스트의 문맥을 이해하고 대화의 토픽을 분류할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해당 모델의 경우에는 저희가 구축한 만사천개의 데이터를 학습하여 가스라이팅인지 일상대화인지 분류하여 출력합니다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13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0533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버트를</a:t>
            </a:r>
            <a:r>
              <a:rPr lang="ko-KR" altLang="en-US" dirty="0"/>
              <a:t> 통해 분류된 </a:t>
            </a:r>
            <a:r>
              <a:rPr lang="en-US" altLang="ko-KR" dirty="0"/>
              <a:t>UI</a:t>
            </a:r>
            <a:r>
              <a:rPr lang="ko-KR" altLang="en-US" dirty="0"/>
              <a:t>결과입니다</a:t>
            </a:r>
            <a:r>
              <a:rPr lang="en-US" altLang="ko-KR" dirty="0"/>
              <a:t>. </a:t>
            </a:r>
            <a:r>
              <a:rPr lang="ko-KR" altLang="en-US" dirty="0"/>
              <a:t>화면에 보이는 것과 같이 일상대화와 가스라이팅 대화를 잘 분류하는 것을 보실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14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383728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하지만 여러 종류의 대화 문장을 분석하면서 판별하기 애매한 문장들도 있었습니다</a:t>
            </a:r>
            <a:r>
              <a:rPr lang="en-US" altLang="ko-KR" dirty="0"/>
              <a:t>. </a:t>
            </a:r>
            <a:r>
              <a:rPr lang="ko-KR" altLang="en-US" dirty="0"/>
              <a:t>화면에 나와있는 문장을 보시면 </a:t>
            </a:r>
            <a:r>
              <a:rPr lang="en-US" altLang="ko-KR" dirty="0"/>
              <a:t>“</a:t>
            </a:r>
            <a:r>
              <a:rPr lang="ko-KR" altLang="en-US" dirty="0"/>
              <a:t>왜 그렇게 말해</a:t>
            </a:r>
            <a:r>
              <a:rPr lang="en-US" altLang="ko-KR" dirty="0"/>
              <a:t>?</a:t>
            </a:r>
            <a:r>
              <a:rPr lang="ko-KR" altLang="en-US" dirty="0"/>
              <a:t>와 같은 가스라이팅 유형을 포함하는 문장과</a:t>
            </a:r>
            <a:r>
              <a:rPr lang="en-US" altLang="ko-KR" dirty="0"/>
              <a:t> </a:t>
            </a:r>
            <a:r>
              <a:rPr lang="ko-KR" altLang="en-US" dirty="0"/>
              <a:t>일반 문장인 </a:t>
            </a:r>
            <a:r>
              <a:rPr lang="en-US" altLang="ko-KR" dirty="0"/>
              <a:t>//</a:t>
            </a:r>
            <a:r>
              <a:rPr lang="ko-KR" altLang="en-US" dirty="0"/>
              <a:t>전 정말 </a:t>
            </a:r>
            <a:r>
              <a:rPr lang="ko-KR" altLang="en-US" dirty="0" err="1"/>
              <a:t>노력했어요가</a:t>
            </a:r>
            <a:r>
              <a:rPr lang="ko-KR" altLang="en-US" dirty="0"/>
              <a:t> 합쳐져 판단하기 어려운 문장이 되어서 가스라이팅 문장으로 잘못 판별되었습니다</a:t>
            </a:r>
            <a:r>
              <a:rPr lang="en-US" altLang="ko-KR" dirty="0"/>
              <a:t>.</a:t>
            </a:r>
            <a:r>
              <a:rPr lang="ko-KR" altLang="en-US" dirty="0"/>
              <a:t> 저희는 이런 문제점을 해결하고자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15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118638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KoGPT2</a:t>
            </a:r>
            <a:r>
              <a:rPr lang="ko-KR" altLang="en-US" dirty="0"/>
              <a:t>와 </a:t>
            </a:r>
            <a:r>
              <a:rPr lang="ko-KR" altLang="en-US" dirty="0" err="1"/>
              <a:t>버트를</a:t>
            </a:r>
            <a:r>
              <a:rPr lang="ko-KR" altLang="en-US" dirty="0"/>
              <a:t> 활용하여 문장의 유사도를 측정하는 방안으로 보완해주었습니다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16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4399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이전에 가스라이팅 문장만 생성하도록 </a:t>
            </a:r>
            <a:r>
              <a:rPr lang="ko-KR" altLang="en-US" dirty="0" err="1"/>
              <a:t>파인튜닝되었던</a:t>
            </a:r>
            <a:r>
              <a:rPr lang="ko-KR" altLang="en-US" dirty="0"/>
              <a:t> </a:t>
            </a:r>
            <a:r>
              <a:rPr lang="en-US" altLang="ko-KR" dirty="0"/>
              <a:t>KoGPT2</a:t>
            </a:r>
            <a:r>
              <a:rPr lang="ko-KR" altLang="en-US" dirty="0"/>
              <a:t>가 생성한 가스라이팅 발화와 </a:t>
            </a:r>
            <a:r>
              <a:rPr lang="en-US" altLang="ko-KR" dirty="0"/>
              <a:t>/ </a:t>
            </a:r>
            <a:r>
              <a:rPr lang="ko-KR" altLang="en-US" dirty="0"/>
              <a:t>실제 사용자의 발화 문장을 </a:t>
            </a:r>
            <a:r>
              <a:rPr lang="ko-KR" altLang="en-US" dirty="0" err="1"/>
              <a:t>버트에</a:t>
            </a:r>
            <a:r>
              <a:rPr lang="ko-KR" altLang="en-US" dirty="0"/>
              <a:t> 입력하여 두 문장의 유사도를 출력해줍니다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17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17326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넌 노력을 </a:t>
            </a:r>
            <a:r>
              <a:rPr lang="ko-KR" altLang="en-US" dirty="0" err="1"/>
              <a:t>안한거야</a:t>
            </a:r>
            <a:r>
              <a:rPr lang="en-US" altLang="ko-KR" dirty="0"/>
              <a:t>? </a:t>
            </a:r>
            <a:r>
              <a:rPr lang="ko-KR" altLang="en-US" dirty="0"/>
              <a:t>라는 유저의 입력을 받아 생성한 </a:t>
            </a:r>
            <a:r>
              <a:rPr lang="en-US" altLang="ko-KR" dirty="0"/>
              <a:t>KOGPT2</a:t>
            </a:r>
            <a:r>
              <a:rPr lang="ko-KR" altLang="en-US" dirty="0"/>
              <a:t>의 문장과 실제 발화 문장의 유사도를 측정하였더니 </a:t>
            </a:r>
            <a:r>
              <a:rPr lang="en-US" altLang="ko-KR" dirty="0"/>
              <a:t>41%</a:t>
            </a:r>
            <a:r>
              <a:rPr lang="ko-KR" altLang="en-US" dirty="0"/>
              <a:t>가 나왔습니다</a:t>
            </a:r>
            <a:r>
              <a:rPr lang="en-US" altLang="ko-KR" dirty="0"/>
              <a:t>. </a:t>
            </a:r>
            <a:r>
              <a:rPr lang="ko-KR" altLang="en-US" dirty="0"/>
              <a:t>유사도는 저희가 자체 실험 후 설정한 기준치 </a:t>
            </a:r>
            <a:r>
              <a:rPr lang="en-US" altLang="ko-KR" dirty="0"/>
              <a:t>47%</a:t>
            </a:r>
            <a:r>
              <a:rPr lang="ko-KR" altLang="en-US" dirty="0"/>
              <a:t>이상의 값이 나오면 실제 발화자의 문장이 가스라이팅인 것으로 판별하여 </a:t>
            </a:r>
            <a:r>
              <a:rPr lang="ko-KR" altLang="en-US" dirty="0" err="1"/>
              <a:t>재출력하게</a:t>
            </a:r>
            <a:r>
              <a:rPr lang="ko-KR" altLang="en-US" dirty="0"/>
              <a:t> 하였습니다</a:t>
            </a:r>
            <a:r>
              <a:rPr lang="en-US" altLang="ko-KR" dirty="0"/>
              <a:t>. </a:t>
            </a:r>
            <a:r>
              <a:rPr lang="ko-KR" altLang="en-US" dirty="0"/>
              <a:t>따라서 해당 문장은 일상대화로 </a:t>
            </a:r>
            <a:r>
              <a:rPr lang="ko-KR" altLang="en-US" dirty="0" err="1"/>
              <a:t>재분류되어</a:t>
            </a:r>
            <a:r>
              <a:rPr lang="ko-KR" altLang="en-US" dirty="0"/>
              <a:t> 출력되었습니다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18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78290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모델구성은 다음과 같습니다</a:t>
            </a:r>
            <a:r>
              <a:rPr lang="en-US" altLang="ko-KR" dirty="0"/>
              <a:t>. </a:t>
            </a:r>
            <a:r>
              <a:rPr lang="ko-KR" altLang="en-US" dirty="0" err="1"/>
              <a:t>버트로</a:t>
            </a:r>
            <a:r>
              <a:rPr lang="ko-KR" altLang="en-US" dirty="0"/>
              <a:t> 가스라이팅과 일상대화 문장을 분류하고 가스라이팅으로 출력된 문장들만 다시 </a:t>
            </a:r>
            <a:r>
              <a:rPr lang="en-US" altLang="ko-KR" dirty="0"/>
              <a:t>GPT</a:t>
            </a:r>
            <a:r>
              <a:rPr lang="ko-KR" altLang="en-US" dirty="0"/>
              <a:t>에서 생성된 문장과 유사도를 비교하여 기준치 </a:t>
            </a:r>
            <a:r>
              <a:rPr lang="en-US" altLang="ko-KR" dirty="0"/>
              <a:t>47%</a:t>
            </a:r>
            <a:r>
              <a:rPr lang="ko-KR" altLang="en-US" dirty="0"/>
              <a:t>를 넘은 문장들만 가스라이팅 문장으로 표현하고 기준치에 미치지 못하면 일상대화로 </a:t>
            </a:r>
            <a:r>
              <a:rPr lang="ko-KR" altLang="en-US" dirty="0" err="1"/>
              <a:t>재분류하였습니다</a:t>
            </a:r>
            <a:r>
              <a:rPr lang="en-US" altLang="ko-KR" dirty="0"/>
              <a:t>.//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19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79765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총 </a:t>
            </a:r>
            <a:r>
              <a:rPr lang="en-US" altLang="ko-KR" dirty="0"/>
              <a:t>4</a:t>
            </a:r>
            <a:r>
              <a:rPr lang="ko-KR" altLang="en-US" dirty="0"/>
              <a:t>명의 팀원으로 구성되어 있으며 모델링 팀과</a:t>
            </a:r>
            <a:r>
              <a:rPr lang="en-US" altLang="ko-KR" dirty="0"/>
              <a:t>, </a:t>
            </a:r>
            <a:r>
              <a:rPr lang="ko-KR" altLang="en-US" dirty="0" err="1"/>
              <a:t>앱개발</a:t>
            </a:r>
            <a:r>
              <a:rPr lang="ko-KR" altLang="en-US" dirty="0"/>
              <a:t> 팀으로 나눠 프로젝트를 진행하였습니다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2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47807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서비스는 사용자들에게 인지적 경각심을 주는 것이 최종 목표입니다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사용자에게 가스라이팅에 대한 인지적 경각심을 주어 자신이 처한 상황에 대처할 수 있도록 하여 피해자의 장기적인 정신적 및 감정적 피해를 줄일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저희 서비스가 널리 알려지면</a:t>
            </a:r>
            <a:r>
              <a:rPr lang="en-US" altLang="ko-KR" dirty="0"/>
              <a:t> </a:t>
            </a:r>
            <a:r>
              <a:rPr lang="ko-KR" altLang="en-US" dirty="0"/>
              <a:t>사회적으로 건강한 대화 문화가 만들어질 것이라고 생각합니다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20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0114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더 나아가 제작한 데이터셋을 공개데이터로 전환하고 누구나 활용할 수 있게 하여 좋은 언어 모델을 만드는데 기여할 수 있습니다</a:t>
            </a:r>
            <a:r>
              <a:rPr lang="en-US" altLang="ko-KR" dirty="0"/>
              <a:t>. </a:t>
            </a:r>
            <a:r>
              <a:rPr lang="ko-KR" altLang="en-US" dirty="0"/>
              <a:t>두번째로</a:t>
            </a:r>
            <a:r>
              <a:rPr lang="en-US" altLang="ko-KR" dirty="0"/>
              <a:t>, </a:t>
            </a:r>
            <a:r>
              <a:rPr lang="en-US" altLang="ko-KR" dirty="0" err="1"/>
              <a:t>sns</a:t>
            </a:r>
            <a:r>
              <a:rPr lang="ko-KR" altLang="en-US" dirty="0"/>
              <a:t>나 포털 사이트 등 플랫폼과의 연계를 통해 다양한 커뮤니티에서 올바른 언어문화 형성에 도움을 줄 수 있습니다</a:t>
            </a:r>
            <a:r>
              <a:rPr lang="en-US" altLang="ko-KR" dirty="0"/>
              <a:t>. </a:t>
            </a:r>
            <a:r>
              <a:rPr lang="ko-KR" altLang="en-US" dirty="0"/>
              <a:t>세번째로 정신과나 심리 상담 전문가와 협력하여 가스라이팅 판단의 신뢰성을 높여 보조 서비스로 활용이 가능합니다</a:t>
            </a:r>
            <a:r>
              <a:rPr lang="en-US" altLang="ko-KR" dirty="0"/>
              <a:t>. </a:t>
            </a:r>
            <a:r>
              <a:rPr lang="ko-KR" altLang="en-US" dirty="0"/>
              <a:t>마지막으로 캠페인에서 교육자료로 활용하는 것입니다</a:t>
            </a:r>
            <a:r>
              <a:rPr lang="en-US" altLang="ko-KR" dirty="0"/>
              <a:t>. </a:t>
            </a:r>
            <a:r>
              <a:rPr lang="ko-KR" altLang="en-US" dirty="0"/>
              <a:t>직장이나 학교 등 기관내에서 가스라이팅을 예방하는 캠페인 진행 시 교육자료로 활용한다면 효과적인 캠페인이 될 것입니다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21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180492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최종 시연 영상을 끝으로 프로젝트 발표를 마무리하겠습니다</a:t>
            </a:r>
            <a:r>
              <a:rPr kumimoji="1" lang="en-US" altLang="ko-KR" dirty="0"/>
              <a:t>.</a:t>
            </a:r>
            <a:endParaRPr kumimoji="1" lang="ko-Kore-US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22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579575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다소 복잡한 내용이었음에도 끝까지 집중해서 경청해주신 모든 분들께 진심으로 감사드립니다</a:t>
            </a:r>
            <a:r>
              <a:rPr lang="en-US" altLang="ko-KR" dirty="0"/>
              <a:t>. </a:t>
            </a:r>
            <a:r>
              <a:rPr lang="ko-KR" altLang="en-US" dirty="0"/>
              <a:t>이상 팀 </a:t>
            </a:r>
            <a:r>
              <a:rPr lang="ko-KR" altLang="en-US" dirty="0" err="1"/>
              <a:t>멍바오의</a:t>
            </a:r>
            <a:r>
              <a:rPr lang="ko-KR" altLang="en-US" dirty="0"/>
              <a:t>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23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810502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목차를 소개해 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 배경과</a:t>
            </a:r>
            <a:r>
              <a:rPr lang="en-US" altLang="ko-KR" dirty="0"/>
              <a:t> </a:t>
            </a:r>
            <a:r>
              <a:rPr lang="ko-KR" altLang="en-US" dirty="0"/>
              <a:t>데이터셋 구축 과정</a:t>
            </a:r>
            <a:r>
              <a:rPr lang="en-US" altLang="ko-KR" dirty="0"/>
              <a:t>. </a:t>
            </a:r>
            <a:r>
              <a:rPr lang="ko-KR" altLang="en-US" dirty="0"/>
              <a:t>그리고 개발 구성도와 저희만의 핵심 기술을 보여드리겠습니다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</a:p>
          <a:p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3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939321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가스라이팅</a:t>
            </a:r>
            <a:r>
              <a:rPr lang="en-US" altLang="ko-KR" dirty="0"/>
              <a:t>! </a:t>
            </a:r>
            <a:r>
              <a:rPr lang="ko-KR" altLang="en-US" dirty="0"/>
              <a:t>다들 한번쯤은 </a:t>
            </a:r>
            <a:r>
              <a:rPr lang="ko-KR" altLang="en-US" dirty="0" err="1"/>
              <a:t>들어보셨을</a:t>
            </a:r>
            <a:r>
              <a:rPr lang="ko-KR" altLang="en-US" dirty="0"/>
              <a:t> 것 같은데요</a:t>
            </a:r>
            <a:r>
              <a:rPr lang="en-US" altLang="ko-KR" dirty="0"/>
              <a:t>. </a:t>
            </a:r>
            <a:r>
              <a:rPr lang="ko-KR" altLang="en-US" dirty="0"/>
              <a:t>사전적인 정의는 다음과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사실이나 사건을 의도적으로 왜곡하여 타인 마음에 스스로 의심을 불러일으키고 현실감과 판단력을 잃게 만드는 심리적 지배를 뜻합니다</a:t>
            </a:r>
            <a:r>
              <a:rPr lang="en-US" altLang="ko-KR" dirty="0"/>
              <a:t>. </a:t>
            </a:r>
          </a:p>
          <a:p>
            <a:r>
              <a:rPr lang="ko-KR" altLang="en-US" dirty="0"/>
              <a:t>가스라이팅이란 단어는 공식적인 심리학 언어가 아니며 </a:t>
            </a:r>
            <a:r>
              <a:rPr lang="en-US" altLang="ko-KR" dirty="0"/>
              <a:t>1938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패트릭 해밀턴 작가의 가스등이라는 연극에서 유래된 단어인데 왜 이 단어가 현재 우리 사회에서 꾸준히 쓰이고 있는지 알아보도록 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4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05755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가스라이팅은 범죄의 새 유형으로 지목되어 세간의 주목을 받고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한 사이비 교주가 </a:t>
            </a:r>
            <a:r>
              <a:rPr lang="en-US" altLang="ko-KR" dirty="0"/>
              <a:t>20</a:t>
            </a:r>
            <a:r>
              <a:rPr lang="ko-KR" altLang="en-US" dirty="0"/>
              <a:t>대 여신도들을 가스라이팅 한 뒤 수십 회 성추행한 혐의로 기소된 사건도 있었으며 자신의 남편을 가스라이팅 하여 재산을 갈취하고 물속으로 뛰어내리게 하여 사망에 이르게 한 사건이 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사건으로 인해 처음으로 가스라이팅이 심리적 지배에 의한 살인으로 인정 된 만큼 우리 사회에서 가스라이팅은 더 이상 연극단어로만 간주되지 않게 되었습니다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5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773977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유럽에서는 이미 가스라이팅의 심각성을 깨닫고 하나의 범죄로 간주되어 처벌하는 법이 생겼다고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미국 </a:t>
            </a:r>
            <a:r>
              <a:rPr lang="ko-KR" altLang="en-US" dirty="0" err="1"/>
              <a:t>미리엄</a:t>
            </a:r>
            <a:r>
              <a:rPr lang="ko-KR" altLang="en-US" dirty="0"/>
              <a:t> </a:t>
            </a:r>
            <a:r>
              <a:rPr lang="ko-KR" altLang="en-US" dirty="0" err="1"/>
              <a:t>웹스터</a:t>
            </a:r>
            <a:r>
              <a:rPr lang="ko-KR" altLang="en-US" dirty="0"/>
              <a:t> 사전 측은 </a:t>
            </a:r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’</a:t>
            </a:r>
            <a:r>
              <a:rPr lang="ko-KR" altLang="en-US" dirty="0"/>
              <a:t>가스라이팅’ 단어의 </a:t>
            </a:r>
            <a:r>
              <a:rPr lang="ko-KR" altLang="en-US" dirty="0" err="1"/>
              <a:t>검색량이</a:t>
            </a:r>
            <a:r>
              <a:rPr lang="ko-KR" altLang="en-US" dirty="0"/>
              <a:t> 전년보다 </a:t>
            </a:r>
            <a:r>
              <a:rPr lang="en-US" altLang="ko-KR" dirty="0"/>
              <a:t>1740%</a:t>
            </a:r>
            <a:r>
              <a:rPr lang="ko-KR" altLang="en-US" dirty="0"/>
              <a:t>나 증가했다고 발표한만큼 충분히 연구할 가치가 있다고 생각합니다</a:t>
            </a:r>
            <a:r>
              <a:rPr lang="en-US" altLang="ko-KR" dirty="0"/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6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4101377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시중에 나와있는 여러 </a:t>
            </a:r>
            <a:r>
              <a:rPr lang="ko-KR" altLang="en-US" dirty="0" err="1"/>
              <a:t>챗봇과</a:t>
            </a:r>
            <a:r>
              <a:rPr lang="ko-KR" altLang="en-US" dirty="0"/>
              <a:t> </a:t>
            </a:r>
            <a:r>
              <a:rPr lang="ko-KR" altLang="en-US" dirty="0" err="1"/>
              <a:t>클린봇은</a:t>
            </a:r>
            <a:r>
              <a:rPr lang="ko-KR" altLang="en-US" dirty="0"/>
              <a:t> 모두 욕설이나</a:t>
            </a:r>
            <a:r>
              <a:rPr lang="en-US" altLang="ko-KR" dirty="0"/>
              <a:t>, </a:t>
            </a:r>
            <a:r>
              <a:rPr lang="ko-KR" altLang="en-US" dirty="0"/>
              <a:t>혐오표현 등 직관적인 부정문을 잡아주고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</a:t>
            </a:r>
            <a:r>
              <a:rPr lang="ko-KR" altLang="en-US" dirty="0"/>
              <a:t> 어느 서비스에서도 가스라이팅 문장을 잡아낼 수는 없었습니다</a:t>
            </a:r>
            <a:r>
              <a:rPr lang="en-US" altLang="ko-KR" dirty="0"/>
              <a:t>. </a:t>
            </a:r>
            <a:r>
              <a:rPr lang="ko-KR" altLang="en-US" dirty="0"/>
              <a:t>심지어</a:t>
            </a:r>
            <a:r>
              <a:rPr lang="en-US" altLang="ko-KR" dirty="0"/>
              <a:t>, </a:t>
            </a:r>
            <a:r>
              <a:rPr lang="ko-KR" altLang="en-US" dirty="0"/>
              <a:t>우리가 많이 쓰는 </a:t>
            </a:r>
            <a:r>
              <a:rPr lang="en-US" altLang="ko-KR" dirty="0" err="1"/>
              <a:t>chatgpt</a:t>
            </a:r>
            <a:r>
              <a:rPr lang="en-US" altLang="ko-KR" dirty="0"/>
              <a:t> </a:t>
            </a:r>
            <a:r>
              <a:rPr lang="ko-KR" altLang="en-US" dirty="0"/>
              <a:t>또한 가스라이팅 문장을 잡아내지 못하고 오히려 가스라이팅을 당하는 </a:t>
            </a:r>
            <a:r>
              <a:rPr lang="en-US" altLang="ko-KR" dirty="0"/>
              <a:t>jailbreak</a:t>
            </a:r>
            <a:r>
              <a:rPr lang="ko-KR" altLang="en-US" dirty="0"/>
              <a:t>현상을 겪고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7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773301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가스라이팅은 현재 우리 사회 속에 구성된 모든 관계에서 이루어질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돈</a:t>
            </a:r>
            <a:r>
              <a:rPr lang="en-US" altLang="ko-KR" dirty="0"/>
              <a:t>!</a:t>
            </a:r>
            <a:r>
              <a:rPr lang="ko-KR" altLang="en-US" dirty="0"/>
              <a:t>가스는 대화 속에서 상대방 문장을 분석 후 가스라이팅 문장인지 파악하여 해당 문장의 위험도를 측정할 수 있도록 하여 사회적으로 문제가 되고 있는 이 주제를 해결하고자 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8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081835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데이터는 공공데이터와 여러 커뮤니티 사이트내에서 가스라이팅 관련 대화 텍스트를 추출하였고</a:t>
            </a:r>
            <a:r>
              <a:rPr lang="en-US" altLang="ko-KR" dirty="0"/>
              <a:t>, </a:t>
            </a:r>
            <a:r>
              <a:rPr lang="ko-KR" altLang="en-US" dirty="0"/>
              <a:t>구글 이미지에서 가스라이팅 대화가 포함된 이미지를 크롤링하고 텍스트로 추출하여 가스라이팅 문장을 수집하였습니다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후에</a:t>
            </a:r>
            <a:r>
              <a:rPr lang="en-US" altLang="ko-KR" dirty="0"/>
              <a:t>, </a:t>
            </a:r>
            <a:r>
              <a:rPr lang="ko-KR" altLang="en-US" dirty="0"/>
              <a:t>수집된 데이터를 바탕으로 가스라이팅 문장 데이터를 자체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제작된 데이터셋에 신뢰성을 위해 경기대 범죄심리학과 교수님</a:t>
            </a:r>
            <a:r>
              <a:rPr lang="en-US" altLang="ko-KR" dirty="0"/>
              <a:t>, </a:t>
            </a:r>
            <a:r>
              <a:rPr lang="ko-KR" altLang="en-US" dirty="0"/>
              <a:t>두 분의 </a:t>
            </a:r>
            <a:r>
              <a:rPr lang="ko-KR" altLang="en-US" dirty="0" err="1"/>
              <a:t>심리상담가</a:t>
            </a:r>
            <a:r>
              <a:rPr lang="en-US" altLang="ko-KR" dirty="0"/>
              <a:t>, </a:t>
            </a:r>
            <a:r>
              <a:rPr lang="ko-KR" altLang="en-US" dirty="0"/>
              <a:t>그리고 심리학 전공 석사생분께 검수작업을 받았습니다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이렇게 만들어진 가스라이팅 문장 데이터셋은 총 </a:t>
            </a:r>
            <a:r>
              <a:rPr lang="en-US" altLang="ko-KR" dirty="0"/>
              <a:t>1000</a:t>
            </a:r>
            <a:r>
              <a:rPr lang="ko-KR" altLang="en-US" dirty="0"/>
              <a:t>개로 구성되었습니다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F6F491-7E02-0448-B8C8-B0BEEC811FBC}" type="slidenum">
              <a:rPr kumimoji="1" lang="ko-Kore-US" altLang="en-US" smtClean="0"/>
              <a:t>9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14174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26" Type="http://schemas.openxmlformats.org/officeDocument/2006/relationships/image" Target="../media/image105.png"/><Relationship Id="rId3" Type="http://schemas.openxmlformats.org/officeDocument/2006/relationships/image" Target="../media/image18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5" Type="http://schemas.openxmlformats.org/officeDocument/2006/relationships/image" Target="../media/image10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5" Type="http://schemas.openxmlformats.org/officeDocument/2006/relationships/image" Target="../media/image9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8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47.png"/><Relationship Id="rId5" Type="http://schemas.openxmlformats.org/officeDocument/2006/relationships/image" Target="../media/image9.png"/><Relationship Id="rId10" Type="http://schemas.openxmlformats.org/officeDocument/2006/relationships/image" Target="../media/image114.png"/><Relationship Id="rId4" Type="http://schemas.openxmlformats.org/officeDocument/2006/relationships/image" Target="../media/image8.png"/><Relationship Id="rId9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8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8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8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0" Type="http://schemas.openxmlformats.org/officeDocument/2006/relationships/image" Target="../media/image131.png"/><Relationship Id="rId4" Type="http://schemas.openxmlformats.org/officeDocument/2006/relationships/image" Target="../media/image8.png"/><Relationship Id="rId9" Type="http://schemas.openxmlformats.org/officeDocument/2006/relationships/image" Target="../media/image1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8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07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8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38.png"/><Relationship Id="rId5" Type="http://schemas.openxmlformats.org/officeDocument/2006/relationships/image" Target="../media/image9.png"/><Relationship Id="rId10" Type="http://schemas.openxmlformats.org/officeDocument/2006/relationships/image" Target="../media/image137.png"/><Relationship Id="rId4" Type="http://schemas.openxmlformats.org/officeDocument/2006/relationships/image" Target="../media/image8.png"/><Relationship Id="rId9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11" Type="http://schemas.openxmlformats.org/officeDocument/2006/relationships/image" Target="../media/image143.PNG"/><Relationship Id="rId5" Type="http://schemas.openxmlformats.org/officeDocument/2006/relationships/image" Target="../media/image139.png"/><Relationship Id="rId10" Type="http://schemas.openxmlformats.org/officeDocument/2006/relationships/image" Target="../media/image142.png"/><Relationship Id="rId4" Type="http://schemas.openxmlformats.org/officeDocument/2006/relationships/image" Target="../media/image8.png"/><Relationship Id="rId9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8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5" Type="http://schemas.openxmlformats.org/officeDocument/2006/relationships/image" Target="../media/image9.png"/><Relationship Id="rId10" Type="http://schemas.openxmlformats.org/officeDocument/2006/relationships/image" Target="../media/image148.png"/><Relationship Id="rId4" Type="http://schemas.openxmlformats.org/officeDocument/2006/relationships/image" Target="../media/image8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18" Type="http://schemas.openxmlformats.org/officeDocument/2006/relationships/image" Target="../media/image160.png"/><Relationship Id="rId3" Type="http://schemas.openxmlformats.org/officeDocument/2006/relationships/image" Target="../media/image18.png"/><Relationship Id="rId7" Type="http://schemas.openxmlformats.org/officeDocument/2006/relationships/image" Target="../media/image146.png"/><Relationship Id="rId12" Type="http://schemas.openxmlformats.org/officeDocument/2006/relationships/image" Target="../media/image154.pn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3.png"/><Relationship Id="rId5" Type="http://schemas.openxmlformats.org/officeDocument/2006/relationships/image" Target="../media/image9.png"/><Relationship Id="rId15" Type="http://schemas.openxmlformats.org/officeDocument/2006/relationships/image" Target="../media/image157.png"/><Relationship Id="rId10" Type="http://schemas.openxmlformats.org/officeDocument/2006/relationships/image" Target="../media/image152.png"/><Relationship Id="rId4" Type="http://schemas.openxmlformats.org/officeDocument/2006/relationships/image" Target="../media/image8.png"/><Relationship Id="rId9" Type="http://schemas.openxmlformats.org/officeDocument/2006/relationships/image" Target="../media/image151.png"/><Relationship Id="rId14" Type="http://schemas.openxmlformats.org/officeDocument/2006/relationships/image" Target="../media/image1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3.MP4"/><Relationship Id="rId7" Type="http://schemas.openxmlformats.org/officeDocument/2006/relationships/image" Target="../media/image18.png"/><Relationship Id="rId12" Type="http://schemas.openxmlformats.org/officeDocument/2006/relationships/image" Target="../media/image16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2.xml"/><Relationship Id="rId11" Type="http://schemas.openxmlformats.org/officeDocument/2006/relationships/image" Target="../media/image162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161.png"/><Relationship Id="rId4" Type="http://schemas.openxmlformats.org/officeDocument/2006/relationships/video" Target="../media/media3.MP4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" Type="http://schemas.openxmlformats.org/officeDocument/2006/relationships/image" Target="../media/image18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9.png"/><Relationship Id="rId10" Type="http://schemas.openxmlformats.org/officeDocument/2006/relationships/image" Target="../media/image45.png"/><Relationship Id="rId4" Type="http://schemas.openxmlformats.org/officeDocument/2006/relationships/image" Target="../media/image8.png"/><Relationship Id="rId9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9.png"/><Relationship Id="rId10" Type="http://schemas.openxmlformats.org/officeDocument/2006/relationships/image" Target="../media/image51.png"/><Relationship Id="rId4" Type="http://schemas.openxmlformats.org/officeDocument/2006/relationships/image" Target="../media/image8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8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10" Type="http://schemas.openxmlformats.org/officeDocument/2006/relationships/image" Target="../media/image56.png"/><Relationship Id="rId4" Type="http://schemas.openxmlformats.org/officeDocument/2006/relationships/image" Target="../media/image8.png"/><Relationship Id="rId9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8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61.png"/><Relationship Id="rId5" Type="http://schemas.openxmlformats.org/officeDocument/2006/relationships/image" Target="../media/image9.png"/><Relationship Id="rId10" Type="http://schemas.openxmlformats.org/officeDocument/2006/relationships/image" Target="../media/image60.png"/><Relationship Id="rId4" Type="http://schemas.openxmlformats.org/officeDocument/2006/relationships/image" Target="../media/image8.png"/><Relationship Id="rId9" Type="http://schemas.openxmlformats.org/officeDocument/2006/relationships/image" Target="../media/image5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11" Type="http://schemas.openxmlformats.org/officeDocument/2006/relationships/image" Target="../media/image67.png"/><Relationship Id="rId5" Type="http://schemas.openxmlformats.org/officeDocument/2006/relationships/image" Target="../media/image18.png"/><Relationship Id="rId10" Type="http://schemas.openxmlformats.org/officeDocument/2006/relationships/image" Target="../media/image66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18.png"/><Relationship Id="rId21" Type="http://schemas.openxmlformats.org/officeDocument/2006/relationships/image" Target="../media/image82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72.png"/><Relationship Id="rId5" Type="http://schemas.openxmlformats.org/officeDocument/2006/relationships/image" Target="../media/image9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8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4A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8852" y="165554"/>
            <a:ext cx="17986649" cy="9975968"/>
            <a:chOff x="138852" y="165554"/>
            <a:chExt cx="17986649" cy="99759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1600000">
              <a:off x="138852" y="165554"/>
              <a:ext cx="17986649" cy="99759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1466" y="-218959"/>
            <a:ext cx="18447694" cy="10608160"/>
            <a:chOff x="-71466" y="-218959"/>
            <a:chExt cx="18447694" cy="1060816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1466" y="-218959"/>
              <a:ext cx="18447694" cy="1060816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686" y="6829722"/>
            <a:ext cx="7073661" cy="28571"/>
            <a:chOff x="1319686" y="6829722"/>
            <a:chExt cx="7073661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686" y="6829722"/>
              <a:ext cx="7073661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7297" y="412486"/>
            <a:ext cx="10217305" cy="217824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5093" y="5367852"/>
            <a:ext cx="10066360" cy="648232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81456" y="6008037"/>
            <a:ext cx="5203138" cy="13924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367DCD-A100-415E-0F55-8BE7CED98717}"/>
              </a:ext>
            </a:extLst>
          </p:cNvPr>
          <p:cNvSpPr txBox="1"/>
          <p:nvPr/>
        </p:nvSpPr>
        <p:spPr>
          <a:xfrm>
            <a:off x="1020192" y="211757"/>
            <a:ext cx="3628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b="0" i="0" spc="0" dirty="0">
                <a:solidFill>
                  <a:schemeClr val="bg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96342-E6F2-7899-29B3-D331B4B66CE6}"/>
              </a:ext>
            </a:extLst>
          </p:cNvPr>
          <p:cNvSpPr txBox="1"/>
          <p:nvPr/>
        </p:nvSpPr>
        <p:spPr>
          <a:xfrm>
            <a:off x="1020193" y="9609242"/>
            <a:ext cx="2595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E2FC62-99EA-474C-3247-40DDF22D7E68}"/>
              </a:ext>
            </a:extLst>
          </p:cNvPr>
          <p:cNvSpPr txBox="1"/>
          <p:nvPr/>
        </p:nvSpPr>
        <p:spPr>
          <a:xfrm>
            <a:off x="15660302" y="9495191"/>
            <a:ext cx="2433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김미영 </a:t>
            </a:r>
            <a:r>
              <a:rPr lang="ko-KR" altLang="en-US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나현석</a:t>
            </a:r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오에린</a:t>
            </a:r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한승윤</a:t>
            </a:r>
            <a:endParaRPr lang="ko-KR" altLang="en-US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14789" y="2514192"/>
            <a:ext cx="671189" cy="133267"/>
            <a:chOff x="6814789" y="2514192"/>
            <a:chExt cx="671189" cy="1332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6814789" y="2514192"/>
              <a:ext cx="671189" cy="133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057285" y="2545031"/>
            <a:ext cx="696585" cy="133267"/>
            <a:chOff x="11057285" y="2545031"/>
            <a:chExt cx="696585" cy="1332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1057285" y="2545031"/>
              <a:ext cx="696585" cy="1332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2098" y="3877968"/>
            <a:ext cx="3229510" cy="3772476"/>
            <a:chOff x="1312098" y="3877968"/>
            <a:chExt cx="3229510" cy="37724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2098" y="3877968"/>
              <a:ext cx="3229510" cy="377247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548361" y="3851631"/>
            <a:ext cx="3229510" cy="3772476"/>
            <a:chOff x="5548361" y="3851631"/>
            <a:chExt cx="3229510" cy="37724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48361" y="3851631"/>
              <a:ext cx="3229510" cy="37724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40179" y="3895168"/>
            <a:ext cx="3229510" cy="3772476"/>
            <a:chOff x="9740179" y="3895168"/>
            <a:chExt cx="3229510" cy="377247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40179" y="3895168"/>
              <a:ext cx="3229510" cy="377247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575706" y="2541826"/>
            <a:ext cx="664778" cy="133267"/>
            <a:chOff x="2575706" y="2541826"/>
            <a:chExt cx="664778" cy="13326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2575706" y="2541826"/>
              <a:ext cx="664778" cy="1332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191123" y="2526891"/>
            <a:ext cx="696585" cy="133267"/>
            <a:chOff x="15191123" y="2526891"/>
            <a:chExt cx="696585" cy="1332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15191123" y="2526891"/>
              <a:ext cx="696585" cy="1332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874016" y="3877027"/>
            <a:ext cx="3229510" cy="3772476"/>
            <a:chOff x="13874016" y="3877027"/>
            <a:chExt cx="3229510" cy="377247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74016" y="3877027"/>
              <a:ext cx="3229510" cy="3772476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4660" y="5367110"/>
            <a:ext cx="5533482" cy="17320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4487186" y="5572912"/>
            <a:ext cx="1061175" cy="382589"/>
            <a:chOff x="4487186" y="5572912"/>
            <a:chExt cx="1061175" cy="38258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87186" y="5572912"/>
              <a:ext cx="1061175" cy="38258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749792" y="5536630"/>
            <a:ext cx="1029469" cy="382589"/>
            <a:chOff x="8749792" y="5536630"/>
            <a:chExt cx="1029469" cy="3825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49792" y="5536630"/>
              <a:ext cx="1029469" cy="38258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69689" y="5572912"/>
            <a:ext cx="904327" cy="382589"/>
            <a:chOff x="12969689" y="5572912"/>
            <a:chExt cx="904327" cy="38258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69689" y="5572912"/>
              <a:ext cx="904327" cy="3825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548361" y="5676644"/>
            <a:ext cx="3201431" cy="920581"/>
            <a:chOff x="5548361" y="5676644"/>
            <a:chExt cx="3201431" cy="92058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48361" y="5676644"/>
              <a:ext cx="3201431" cy="920581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439480" y="4735756"/>
            <a:ext cx="3561318" cy="131404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23643" y="5833509"/>
            <a:ext cx="6305651" cy="1234794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00772" y="5367130"/>
            <a:ext cx="6581661" cy="184460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2434775" y="2959957"/>
            <a:ext cx="918011" cy="918011"/>
            <a:chOff x="2434775" y="2959957"/>
            <a:chExt cx="918011" cy="918011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434775" y="2959957"/>
              <a:ext cx="918011" cy="91801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0996005" y="2959957"/>
            <a:ext cx="1004686" cy="953326"/>
            <a:chOff x="10996005" y="2959957"/>
            <a:chExt cx="1004686" cy="95332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96005" y="2959957"/>
              <a:ext cx="1004686" cy="95332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648526" y="2916420"/>
            <a:ext cx="1052129" cy="1003559"/>
            <a:chOff x="6648526" y="2916420"/>
            <a:chExt cx="1052129" cy="100355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648526" y="2916420"/>
              <a:ext cx="1052129" cy="10035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5046420" y="2988982"/>
            <a:ext cx="907126" cy="907126"/>
            <a:chOff x="15046420" y="2988982"/>
            <a:chExt cx="907126" cy="907126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046420" y="2988982"/>
              <a:ext cx="907126" cy="907126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1035454" y="663298"/>
            <a:ext cx="19102160" cy="2130370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4372163" y="6153500"/>
            <a:ext cx="2201238" cy="669463"/>
            <a:chOff x="14372163" y="6153500"/>
            <a:chExt cx="2201238" cy="66946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372163" y="6153500"/>
              <a:ext cx="2201238" cy="669463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766348" y="4731229"/>
            <a:ext cx="6174587" cy="1355272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-716930" y="4670708"/>
            <a:ext cx="6295463" cy="135527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9881942" y="5142857"/>
            <a:ext cx="2943751" cy="791132"/>
            <a:chOff x="9881942" y="5142857"/>
            <a:chExt cx="2943751" cy="791132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9881942" y="5142857"/>
              <a:ext cx="2943751" cy="79113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79C40D-B3A4-DDD5-6472-D026068A924E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07EDD5-30A1-CB07-1B29-4F0293E07C64}"/>
              </a:ext>
            </a:extLst>
          </p:cNvPr>
          <p:cNvSpPr txBox="1"/>
          <p:nvPr/>
        </p:nvSpPr>
        <p:spPr>
          <a:xfrm>
            <a:off x="17452382" y="9729788"/>
            <a:ext cx="91031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10/24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F7011-706E-4BB7-7500-5978C2B669A5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4085781" y="3157152"/>
            <a:ext cx="22805381" cy="35428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CD0F89-EC66-D1A4-CC30-459E46350EA9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3F0EFD-68DE-9BE6-7E9F-EAA3B3358490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11/24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E4547-E79F-4593-0AB4-7424D74EBCA5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3869" y="846450"/>
            <a:ext cx="14497977" cy="8579779"/>
            <a:chOff x="1893869" y="846450"/>
            <a:chExt cx="14497977" cy="85797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3869" y="846450"/>
              <a:ext cx="14497977" cy="8579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15994" y="5265377"/>
            <a:ext cx="3341149" cy="5333348"/>
            <a:chOff x="5915994" y="5265377"/>
            <a:chExt cx="3341149" cy="53333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15994" y="5265377"/>
              <a:ext cx="3341149" cy="533334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01708" y="6647951"/>
            <a:ext cx="760405" cy="760405"/>
            <a:chOff x="5801708" y="6647951"/>
            <a:chExt cx="760405" cy="7604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801708" y="6647951"/>
              <a:ext cx="760405" cy="760405"/>
              <a:chOff x="5801708" y="6647951"/>
              <a:chExt cx="760405" cy="76040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01708" y="6647951"/>
                <a:ext cx="760405" cy="76040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3746" y="6625829"/>
              <a:ext cx="1103619" cy="8898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DE18B29-E93A-C78D-DDD7-EEA2B57A44EE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DD803-E924-9FFA-B2FB-CDCE2A105385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12/24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12E02B-5EB1-DF7B-3E51-37DCD6CDE2ED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1114" y="2508356"/>
            <a:ext cx="8335417" cy="6678753"/>
            <a:chOff x="1491114" y="2508356"/>
            <a:chExt cx="8335417" cy="66787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1114" y="2508356"/>
              <a:ext cx="8335417" cy="66787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5318635" y="653774"/>
            <a:ext cx="23415503" cy="215656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3318" y="4052381"/>
            <a:ext cx="6076220" cy="28571"/>
            <a:chOff x="10933318" y="4052381"/>
            <a:chExt cx="6076220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3318" y="4052381"/>
              <a:ext cx="6076220" cy="28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89015" y="2366680"/>
            <a:ext cx="6307055" cy="18856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29228" y="4517697"/>
            <a:ext cx="6213746" cy="395731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359501" y="5814400"/>
            <a:ext cx="6712237" cy="28571"/>
            <a:chOff x="7359501" y="5814400"/>
            <a:chExt cx="6712237" cy="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7359501" y="5814400"/>
              <a:ext cx="6712237" cy="285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D5C9F6-E478-C284-CC9E-ED46422F8312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5F685-9094-A407-6920-A7FE0EB43E23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13/24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11AA6-2970-CFB6-3723-2E6D2DC18BA1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686" y="921178"/>
            <a:ext cx="4166029" cy="8405262"/>
            <a:chOff x="1319686" y="921178"/>
            <a:chExt cx="4166029" cy="84052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686" y="921178"/>
              <a:ext cx="4166029" cy="84052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20529" y="4579132"/>
            <a:ext cx="8921591" cy="4287940"/>
            <a:chOff x="7620529" y="4579132"/>
            <a:chExt cx="8921591" cy="42879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20529" y="4579132"/>
              <a:ext cx="8921591" cy="428794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46258" y="2325000"/>
            <a:ext cx="2317008" cy="35714"/>
            <a:chOff x="5346258" y="2325000"/>
            <a:chExt cx="2317008" cy="3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560000">
              <a:off x="5346258" y="2325000"/>
              <a:ext cx="2317008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80505" y="3639286"/>
            <a:ext cx="2229467" cy="35714"/>
            <a:chOff x="5380505" y="3639286"/>
            <a:chExt cx="2229467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00000">
              <a:off x="5380505" y="3639286"/>
              <a:ext cx="2229467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95238" y="1676190"/>
            <a:ext cx="10885714" cy="2588146"/>
            <a:chOff x="6695238" y="1676190"/>
            <a:chExt cx="10885714" cy="25881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95238" y="1676190"/>
              <a:ext cx="10885714" cy="25881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04762" y="2505959"/>
            <a:ext cx="4666667" cy="1017850"/>
            <a:chOff x="1104762" y="2505959"/>
            <a:chExt cx="4666667" cy="10178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04762" y="2505959"/>
              <a:ext cx="4666667" cy="101785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69367" y="5142857"/>
            <a:ext cx="4702062" cy="2265959"/>
            <a:chOff x="1069367" y="5142857"/>
            <a:chExt cx="4702062" cy="22659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9367" y="5142857"/>
              <a:ext cx="4702062" cy="22659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16541" y="1902691"/>
            <a:ext cx="8964128" cy="2188750"/>
            <a:chOff x="7616541" y="1902691"/>
            <a:chExt cx="8964128" cy="218875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16541" y="1902691"/>
              <a:ext cx="8964128" cy="21887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725291" y="4266667"/>
            <a:ext cx="10884233" cy="4933333"/>
            <a:chOff x="6725291" y="4266667"/>
            <a:chExt cx="10884233" cy="49333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25291" y="4266667"/>
              <a:ext cx="10884233" cy="49333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08102" y="5363095"/>
            <a:ext cx="2793319" cy="35714"/>
            <a:chOff x="5108102" y="5363095"/>
            <a:chExt cx="2793319" cy="3571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2280000">
              <a:off x="5108102" y="5363095"/>
              <a:ext cx="2793319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868068" y="7763095"/>
            <a:ext cx="3235293" cy="35714"/>
            <a:chOff x="4868068" y="7763095"/>
            <a:chExt cx="3235293" cy="3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2820000">
              <a:off x="4868068" y="7763095"/>
              <a:ext cx="3235293" cy="3571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CDF40C4-68DA-4310-3272-069E760B4495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94532C-3D1E-1736-5864-4485EF805883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14/24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3E1AB-7A8E-14FF-F0B9-3D8CC792D06D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19686" y="932256"/>
            <a:ext cx="4223171" cy="8421202"/>
            <a:chOff x="1319686" y="932256"/>
            <a:chExt cx="4223171" cy="84212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9686" y="932256"/>
              <a:ext cx="4223171" cy="842120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98255" y="7325243"/>
            <a:ext cx="3949364" cy="1134551"/>
            <a:chOff x="1498255" y="7325243"/>
            <a:chExt cx="3949364" cy="1134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8255" y="7325243"/>
              <a:ext cx="3949364" cy="11345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9367" y="7161905"/>
            <a:ext cx="4723810" cy="1335985"/>
            <a:chOff x="1069367" y="7161905"/>
            <a:chExt cx="4723810" cy="133598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9367" y="7161905"/>
              <a:ext cx="4723810" cy="13359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405316" y="7415164"/>
            <a:ext cx="2027463" cy="35714"/>
            <a:chOff x="5405316" y="7415164"/>
            <a:chExt cx="2027463" cy="35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200000">
              <a:off x="5405316" y="7415164"/>
              <a:ext cx="2027463" cy="3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416149" y="8429762"/>
            <a:ext cx="2005797" cy="35714"/>
            <a:chOff x="5416149" y="8429762"/>
            <a:chExt cx="2005797" cy="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">
              <a:off x="5416149" y="8429762"/>
              <a:ext cx="2005797" cy="3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568148" y="6461866"/>
            <a:ext cx="10884233" cy="2823210"/>
            <a:chOff x="6568148" y="6461866"/>
            <a:chExt cx="10884233" cy="282321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8148" y="6461866"/>
              <a:ext cx="10884233" cy="2823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60765" y="6652342"/>
            <a:ext cx="9034791" cy="2518448"/>
            <a:chOff x="7460765" y="6652342"/>
            <a:chExt cx="9034791" cy="25184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60765" y="6652342"/>
              <a:ext cx="9034791" cy="2518448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96036" y="2109783"/>
            <a:ext cx="14419589" cy="3239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5C7EB9-3973-A10A-2125-22B397DFC145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7306C-9D16-5282-5095-401745B09F46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15/24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2392E-9F37-5B47-6BDF-8B766F823256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3869" y="846450"/>
            <a:ext cx="14497977" cy="8579779"/>
            <a:chOff x="1893869" y="846450"/>
            <a:chExt cx="14497977" cy="85797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93869" y="846450"/>
              <a:ext cx="14497977" cy="85797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34562" y="3652600"/>
            <a:ext cx="3241628" cy="7170154"/>
            <a:chOff x="8834562" y="3652600"/>
            <a:chExt cx="3241628" cy="71701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34562" y="3652600"/>
              <a:ext cx="3241628" cy="71701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62655" y="5753462"/>
            <a:ext cx="760405" cy="760405"/>
            <a:chOff x="8762655" y="5753462"/>
            <a:chExt cx="760405" cy="7604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762655" y="5753462"/>
              <a:ext cx="760405" cy="760405"/>
              <a:chOff x="8762655" y="5753462"/>
              <a:chExt cx="760405" cy="76040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62655" y="5753462"/>
                <a:ext cx="760405" cy="76040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18735" y="5745297"/>
              <a:ext cx="1091944" cy="85398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0355EAF-1092-88F3-4CB6-3F509DCBED53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0BA8B-603A-A5F0-95C5-B5949B9EBB03}"/>
              </a:ext>
            </a:extLst>
          </p:cNvPr>
          <p:cNvSpPr txBox="1"/>
          <p:nvPr/>
        </p:nvSpPr>
        <p:spPr>
          <a:xfrm>
            <a:off x="17449800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16/24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9E05DE-67C3-C8E3-A0BF-EF170FB92BA5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318635" y="653774"/>
            <a:ext cx="23415503" cy="21565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59501" y="5814400"/>
            <a:ext cx="6712237" cy="28571"/>
            <a:chOff x="7359501" y="5814400"/>
            <a:chExt cx="6712237" cy="28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7359501" y="5814400"/>
              <a:ext cx="6712237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33318" y="4052381"/>
            <a:ext cx="6076220" cy="28571"/>
            <a:chOff x="10933318" y="4052381"/>
            <a:chExt cx="6076220" cy="28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3318" y="4052381"/>
              <a:ext cx="6076220" cy="28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76805" y="2421786"/>
            <a:ext cx="8676046" cy="18856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48320" y="4274934"/>
            <a:ext cx="6699757" cy="464049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19686" y="2472567"/>
            <a:ext cx="9172124" cy="6731284"/>
            <a:chOff x="1319686" y="2472567"/>
            <a:chExt cx="9172124" cy="67312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9686" y="2472567"/>
              <a:ext cx="9172124" cy="6731284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4D0F888-856F-5009-9C7C-A98F8CE07A00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ADF14B-F285-DBC9-0D6A-D160177B82E0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17/24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7D7D63-AFF2-0DDE-2C06-4A2B1777DB7D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039030" y="9693462"/>
            <a:ext cx="3741395" cy="49109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9249" y="9693462"/>
            <a:ext cx="2209328" cy="49109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70906" y="9694144"/>
            <a:ext cx="1527785" cy="4876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5318635" y="653774"/>
            <a:ext cx="23415503" cy="215656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AEC551-8FBC-ACEF-4FF2-280ED68467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95387" y="-185094"/>
            <a:ext cx="18687886" cy="106559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B26B97-5572-BD31-59C7-A2D5EF1626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33" y="9802349"/>
            <a:ext cx="2229381" cy="4400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7C42DE-A8EF-87BF-5B28-C620F3E3B3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5566" y="9752719"/>
            <a:ext cx="2470673" cy="4876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24A5A69-6FAA-02BA-F60E-8F0D150A4F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5546" y="10046519"/>
            <a:ext cx="807185" cy="1593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2E27FD-5837-FB52-0E0C-3D67D974C1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351" y="9938103"/>
            <a:ext cx="643837" cy="1270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F8EBCA-134B-1960-83B1-837C447B822C}"/>
              </a:ext>
            </a:extLst>
          </p:cNvPr>
          <p:cNvSpPr txBox="1"/>
          <p:nvPr/>
        </p:nvSpPr>
        <p:spPr>
          <a:xfrm>
            <a:off x="833333" y="9884936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2A6DE2-E9E7-18E7-F7CE-DD2D7A3E0D0B}"/>
              </a:ext>
            </a:extLst>
          </p:cNvPr>
          <p:cNvSpPr txBox="1"/>
          <p:nvPr/>
        </p:nvSpPr>
        <p:spPr>
          <a:xfrm>
            <a:off x="17470636" y="9884936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18/24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CDEE51-C33A-0F6E-3B8B-057DA9B2F850}"/>
              </a:ext>
            </a:extLst>
          </p:cNvPr>
          <p:cNvSpPr txBox="1"/>
          <p:nvPr/>
        </p:nvSpPr>
        <p:spPr>
          <a:xfrm>
            <a:off x="15775354" y="9911297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318635" y="653774"/>
            <a:ext cx="23415503" cy="21565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630575" y="2305463"/>
            <a:ext cx="13043611" cy="7231052"/>
            <a:chOff x="2630575" y="2305463"/>
            <a:chExt cx="13043611" cy="723105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30575" y="2305463"/>
              <a:ext cx="13043611" cy="7231052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859FF23-D076-31C8-7D11-22151F4B82E1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94CA3-C220-A4EC-B934-7087C894AEB3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19/24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1E56A5-853A-AE4C-09EA-D6A84854D8DF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906" y="2245231"/>
            <a:ext cx="16190476" cy="28571"/>
            <a:chOff x="1083906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906" y="2245231"/>
              <a:ext cx="16190476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58175" y="649527"/>
            <a:ext cx="9562216" cy="215006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67399" y="2743105"/>
            <a:ext cx="6419065" cy="586200"/>
            <a:chOff x="3293036" y="2835859"/>
            <a:chExt cx="11699643" cy="58620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3293036" y="2835859"/>
              <a:ext cx="11699643" cy="58620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41898" y="3286909"/>
            <a:ext cx="4182440" cy="4502670"/>
            <a:chOff x="7051637" y="3422059"/>
            <a:chExt cx="4182440" cy="450267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8572411" y="3422059"/>
              <a:ext cx="1140892" cy="1158066"/>
              <a:chOff x="8572411" y="3422059"/>
              <a:chExt cx="1140892" cy="115806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72411" y="3422059"/>
                <a:ext cx="1140892" cy="11580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051637" y="3754655"/>
              <a:ext cx="4182440" cy="4170074"/>
              <a:chOff x="7051637" y="3754655"/>
              <a:chExt cx="4182440" cy="4170074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051637" y="3754655"/>
                <a:ext cx="4182440" cy="4170074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10195246" y="3340840"/>
            <a:ext cx="4182440" cy="4502670"/>
            <a:chOff x="12901459" y="3422059"/>
            <a:chExt cx="4182440" cy="450267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4422232" y="3422059"/>
              <a:ext cx="1140892" cy="1158066"/>
              <a:chOff x="14422232" y="3422059"/>
              <a:chExt cx="1140892" cy="1158066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422232" y="3422059"/>
                <a:ext cx="1140892" cy="115806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901459" y="3754655"/>
              <a:ext cx="4182440" cy="4170074"/>
              <a:chOff x="12901459" y="3754655"/>
              <a:chExt cx="4182440" cy="417007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901459" y="3754655"/>
                <a:ext cx="4182440" cy="4170074"/>
              </a:xfrm>
              <a:prstGeom prst="rect">
                <a:avLst/>
              </a:prstGeom>
            </p:spPr>
          </p:pic>
        </p:grpSp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93730" y="4205696"/>
            <a:ext cx="2878776" cy="1309747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897850" y="4378247"/>
            <a:ext cx="2817328" cy="136811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5579192" y="3510380"/>
            <a:ext cx="669374" cy="669423"/>
            <a:chOff x="8808170" y="3712017"/>
            <a:chExt cx="669374" cy="66942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08170" y="3712017"/>
              <a:ext cx="669374" cy="66942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875396" y="3479698"/>
            <a:ext cx="822137" cy="829066"/>
            <a:chOff x="14578145" y="3594288"/>
            <a:chExt cx="822137" cy="82906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578145" y="3594288"/>
              <a:ext cx="822137" cy="82906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FAD6D83-8131-B628-CDAF-AB6AC8020EAB}"/>
              </a:ext>
            </a:extLst>
          </p:cNvPr>
          <p:cNvSpPr txBox="1"/>
          <p:nvPr/>
        </p:nvSpPr>
        <p:spPr>
          <a:xfrm>
            <a:off x="5343433" y="5249832"/>
            <a:ext cx="1140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김미영</a:t>
            </a:r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  <a:p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  <a:p>
            <a:r>
              <a:rPr lang="ko-KR" altLang="en-US" sz="25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한승윤</a:t>
            </a:r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61F2E-49D5-8012-0D05-55137B1CC952}"/>
              </a:ext>
            </a:extLst>
          </p:cNvPr>
          <p:cNvSpPr txBox="1"/>
          <p:nvPr/>
        </p:nvSpPr>
        <p:spPr>
          <a:xfrm>
            <a:off x="11736068" y="5372751"/>
            <a:ext cx="114089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나현석</a:t>
            </a:r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  <a:p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  <a:p>
            <a:r>
              <a:rPr lang="ko-KR" altLang="en-US" sz="2500" dirty="0" err="1"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오에린</a:t>
            </a:r>
            <a:endParaRPr lang="en-US" altLang="ko-KR" sz="2500" dirty="0"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8DB70C-0266-8828-8F6D-48995896B6CC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E9DA0-A2CE-3289-0C1E-BF12C90140BE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674FF7-73CF-3F2C-59A4-D27CDA853784}"/>
              </a:ext>
            </a:extLst>
          </p:cNvPr>
          <p:cNvSpPr txBox="1"/>
          <p:nvPr/>
        </p:nvSpPr>
        <p:spPr>
          <a:xfrm>
            <a:off x="17567306" y="9729788"/>
            <a:ext cx="795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818940" y="623546"/>
            <a:ext cx="23970855" cy="21446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966532" y="2740470"/>
            <a:ext cx="3471429" cy="6171429"/>
            <a:chOff x="1966532" y="2740470"/>
            <a:chExt cx="347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66532" y="2740470"/>
              <a:ext cx="3471429" cy="6171429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66140" y="2301816"/>
            <a:ext cx="14096421" cy="2415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96263" y="5811898"/>
            <a:ext cx="6712237" cy="28571"/>
            <a:chOff x="3096263" y="5811898"/>
            <a:chExt cx="6712237" cy="2857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096263" y="5811898"/>
              <a:ext cx="6712237" cy="2857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727268" y="4239327"/>
            <a:ext cx="10657645" cy="42547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336FD0-BFF4-ED8B-31F6-84E294AA63C4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5D39E-1F63-369D-039A-A66DF5257ADE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C46BFB-ADC7-2112-9856-4E23F1FAF2E5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412283" y="653774"/>
            <a:ext cx="21473684" cy="215656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388999" y="2607136"/>
            <a:ext cx="3471429" cy="6171429"/>
            <a:chOff x="7388999" y="2607136"/>
            <a:chExt cx="3471429" cy="617142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88999" y="2607136"/>
              <a:ext cx="3471429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222801" y="4093359"/>
            <a:ext cx="2184042" cy="685421"/>
            <a:chOff x="5222801" y="4093359"/>
            <a:chExt cx="2184042" cy="68542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557256" y="4536344"/>
              <a:ext cx="1856799" cy="58346"/>
              <a:chOff x="5557256" y="4536344"/>
              <a:chExt cx="1856799" cy="58346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660000">
                <a:off x="5557256" y="4536344"/>
                <a:ext cx="1856799" cy="5834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257423" y="4129537"/>
              <a:ext cx="418027" cy="403148"/>
              <a:chOff x="5257423" y="4129537"/>
              <a:chExt cx="418027" cy="40314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660000">
                <a:off x="5257423" y="4129537"/>
                <a:ext cx="418027" cy="403148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5700" y="2956857"/>
            <a:ext cx="5303170" cy="18920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7839" y="4133697"/>
            <a:ext cx="4260973" cy="125381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333604" y="6486705"/>
            <a:ext cx="2070476" cy="1168145"/>
            <a:chOff x="5333604" y="6486705"/>
            <a:chExt cx="2070476" cy="116814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5630420" y="6905010"/>
              <a:ext cx="1856799" cy="58346"/>
              <a:chOff x="5630420" y="6905010"/>
              <a:chExt cx="1856799" cy="5834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">
                <a:off x="5630420" y="6905010"/>
                <a:ext cx="1856799" cy="5834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5402336" y="7175389"/>
              <a:ext cx="418027" cy="403148"/>
              <a:chOff x="5402336" y="7175389"/>
              <a:chExt cx="418027" cy="40314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">
                <a:off x="5402336" y="7175389"/>
                <a:ext cx="418027" cy="403148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0358" y="6251787"/>
            <a:ext cx="5619006" cy="1892045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8859" y="7429554"/>
            <a:ext cx="4487220" cy="125381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552390" y="2669027"/>
            <a:ext cx="5384396" cy="1947415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67609" y="3900989"/>
            <a:ext cx="4316834" cy="1218443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849840" y="3950776"/>
            <a:ext cx="2103241" cy="1066088"/>
            <a:chOff x="10849840" y="3950776"/>
            <a:chExt cx="2103241" cy="106608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0781686" y="4581093"/>
              <a:ext cx="1850173" cy="58138"/>
              <a:chOff x="10781686" y="4581093"/>
              <a:chExt cx="1850173" cy="5813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9360000">
                <a:off x="10781686" y="4581093"/>
                <a:ext cx="1850173" cy="58138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464390" y="4018121"/>
              <a:ext cx="416535" cy="401710"/>
              <a:chOff x="12464390" y="4018121"/>
              <a:chExt cx="416535" cy="40171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9360000">
                <a:off x="12464390" y="4018121"/>
                <a:ext cx="416535" cy="401710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10822690" y="6685164"/>
            <a:ext cx="2128363" cy="967393"/>
            <a:chOff x="10822690" y="6685164"/>
            <a:chExt cx="2128363" cy="967393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0781754" y="6984759"/>
              <a:ext cx="1850173" cy="58138"/>
              <a:chOff x="10781754" y="6984759"/>
              <a:chExt cx="1850173" cy="58138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9660000">
                <a:off x="10781754" y="6984759"/>
                <a:ext cx="1850173" cy="58138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471765" y="7185611"/>
              <a:ext cx="416535" cy="401710"/>
              <a:chOff x="12471765" y="7185611"/>
              <a:chExt cx="416535" cy="401710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 rot="-9660000">
                <a:off x="12471765" y="7185611"/>
                <a:ext cx="416535" cy="401710"/>
              </a:xfrm>
              <a:prstGeom prst="rect">
                <a:avLst/>
              </a:prstGeom>
            </p:spPr>
          </p:pic>
        </p:grpSp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043966" y="6124312"/>
            <a:ext cx="6167954" cy="2103935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26132" y="7501597"/>
            <a:ext cx="4026092" cy="11001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9DED70-7979-944C-73D9-320E37C1131E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677369-71F5-6142-CEF4-785D8C79AB75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21/24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45805-0E70-1AB0-FAD4-48370D24C19A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pic>
        <p:nvPicPr>
          <p:cNvPr id="4" name="20230824201459394">
            <a:hlinkClick r:id="" action="ppaction://media"/>
            <a:extLst>
              <a:ext uri="{FF2B5EF4-FFF2-40B4-BE49-F238E27FC236}">
                <a16:creationId xmlns:a16="http://schemas.microsoft.com/office/drawing/2014/main" id="{3E0F6440-3652-BABD-FEAE-1C097E5340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358035" y="930471"/>
            <a:ext cx="4912778" cy="8424772"/>
          </a:xfrm>
          <a:prstGeom prst="rect">
            <a:avLst/>
          </a:prstGeom>
        </p:spPr>
      </p:pic>
      <p:pic>
        <p:nvPicPr>
          <p:cNvPr id="5" name="Object 13">
            <a:extLst>
              <a:ext uri="{FF2B5EF4-FFF2-40B4-BE49-F238E27FC236}">
                <a16:creationId xmlns:a16="http://schemas.microsoft.com/office/drawing/2014/main" id="{0735BB82-983A-2A4C-446A-17DC68874CA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9829800" y="4229100"/>
            <a:ext cx="22899246" cy="2161532"/>
          </a:xfrm>
          <a:prstGeom prst="rect">
            <a:avLst/>
          </a:prstGeom>
        </p:spPr>
      </p:pic>
      <p:pic>
        <p:nvPicPr>
          <p:cNvPr id="7" name="20230825093012629">
            <a:hlinkClick r:id="" action="ppaction://media"/>
            <a:extLst>
              <a:ext uri="{FF2B5EF4-FFF2-40B4-BE49-F238E27FC236}">
                <a16:creationId xmlns:a16="http://schemas.microsoft.com/office/drawing/2014/main" id="{E48F7464-A673-C7A7-68C2-179F70FF293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457136" y="939476"/>
            <a:ext cx="4886325" cy="8424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670F24-8092-864C-9E94-454B764EFF1F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7B10D3-06C1-F787-3F4A-740D9B07967D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22/24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C022F-2B2D-8A1F-23C0-7051471AA20E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9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463" y="6184336"/>
            <a:ext cx="7671730" cy="30987"/>
            <a:chOff x="1365463" y="6184336"/>
            <a:chExt cx="7671730" cy="3098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463" y="6184336"/>
              <a:ext cx="7671730" cy="30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4259" y="6184336"/>
            <a:ext cx="7671730" cy="30987"/>
            <a:chOff x="9294259" y="6184336"/>
            <a:chExt cx="7671730" cy="309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4259" y="6184336"/>
              <a:ext cx="7671730" cy="30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5463" y="7511658"/>
            <a:ext cx="7671730" cy="30987"/>
            <a:chOff x="1365463" y="7511658"/>
            <a:chExt cx="7671730" cy="309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5463" y="7511658"/>
              <a:ext cx="7671730" cy="309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4259" y="7511658"/>
            <a:ext cx="7671730" cy="30987"/>
            <a:chOff x="9294259" y="7511658"/>
            <a:chExt cx="7671730" cy="309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4259" y="7511658"/>
              <a:ext cx="7671730" cy="3098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03390" y="2585414"/>
            <a:ext cx="13381737" cy="4941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6469F7-1A48-89DF-1D94-EB82F7C30FB3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70BDD-2F92-6BBD-A77A-74D8B0132E49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23/24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946CA4-C0E7-DBD5-AB40-4BBF9547D490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pic>
        <p:nvPicPr>
          <p:cNvPr id="11" name="그림 10" descr="폰트, 텍스트, 그래픽, 로고이(가) 표시된 사진&#10;&#10;자동 생성된 설명">
            <a:extLst>
              <a:ext uri="{FF2B5EF4-FFF2-40B4-BE49-F238E27FC236}">
                <a16:creationId xmlns:a16="http://schemas.microsoft.com/office/drawing/2014/main" id="{FEF36E18-59B4-AAB0-AFD6-C1B3D6DA81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76" y="6397694"/>
            <a:ext cx="6464765" cy="93634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65463" y="6184336"/>
            <a:ext cx="7671730" cy="30987"/>
            <a:chOff x="1365463" y="6184336"/>
            <a:chExt cx="7671730" cy="309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463" y="6184336"/>
              <a:ext cx="7671730" cy="309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94259" y="6184336"/>
            <a:ext cx="7671730" cy="30987"/>
            <a:chOff x="9294259" y="6184336"/>
            <a:chExt cx="7671730" cy="309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4259" y="6184336"/>
              <a:ext cx="7671730" cy="309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5463" y="7511658"/>
            <a:ext cx="7671730" cy="30987"/>
            <a:chOff x="1365463" y="7511658"/>
            <a:chExt cx="7671730" cy="3098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65463" y="7511658"/>
              <a:ext cx="7671730" cy="309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94259" y="7511658"/>
            <a:ext cx="7671730" cy="30987"/>
            <a:chOff x="9294259" y="7511658"/>
            <a:chExt cx="7671730" cy="3098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94259" y="7511658"/>
              <a:ext cx="7671730" cy="3098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4456" y="2618990"/>
            <a:ext cx="14583841" cy="4983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01B1A8-6C6B-89AD-9143-AA40CFE377CA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E839D-50EC-F30D-30B5-78EDDEB9DFD9}"/>
              </a:ext>
            </a:extLst>
          </p:cNvPr>
          <p:cNvSpPr txBox="1"/>
          <p:nvPr/>
        </p:nvSpPr>
        <p:spPr>
          <a:xfrm>
            <a:off x="17466763" y="9749715"/>
            <a:ext cx="8999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24/24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3BF72-7057-70D1-DE38-3301D1BD91D8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15E43A-3DC0-EAFC-27D2-036ACE3D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077" y="6477855"/>
            <a:ext cx="4286088" cy="6650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69F7664-54A7-B59B-3350-A11FA9A690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165" y="6508770"/>
            <a:ext cx="1342945" cy="6032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906" y="4664354"/>
            <a:ext cx="16190476" cy="85714"/>
            <a:chOff x="1083906" y="4664354"/>
            <a:chExt cx="16190476" cy="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906" y="4664354"/>
              <a:ext cx="16190476" cy="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607273" y="4327009"/>
            <a:ext cx="760405" cy="760405"/>
            <a:chOff x="3607273" y="4327009"/>
            <a:chExt cx="760405" cy="76040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07273" y="4327009"/>
              <a:ext cx="760405" cy="76040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29311" y="4304887"/>
            <a:ext cx="1103619" cy="8898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84964" y="4327009"/>
            <a:ext cx="760405" cy="760405"/>
            <a:chOff x="6184964" y="4327009"/>
            <a:chExt cx="760405" cy="76040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4964" y="4327009"/>
              <a:ext cx="760405" cy="760405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040907" y="4310926"/>
            <a:ext cx="1092370" cy="87772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762655" y="4327009"/>
            <a:ext cx="760405" cy="760405"/>
            <a:chOff x="8762655" y="4327009"/>
            <a:chExt cx="760405" cy="76040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62655" y="4327009"/>
              <a:ext cx="760405" cy="76040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18060" y="4310926"/>
            <a:ext cx="1095875" cy="8834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340345" y="4327009"/>
            <a:ext cx="760405" cy="760405"/>
            <a:chOff x="11340345" y="4327009"/>
            <a:chExt cx="760405" cy="76040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40345" y="4327009"/>
              <a:ext cx="760405" cy="76040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04698" y="4304888"/>
            <a:ext cx="1080161" cy="8897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918036" y="4327009"/>
            <a:ext cx="760405" cy="760405"/>
            <a:chOff x="13918036" y="4327009"/>
            <a:chExt cx="760405" cy="76040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918036" y="4327009"/>
              <a:ext cx="760405" cy="76040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73435" y="4304888"/>
            <a:ext cx="1095847" cy="895513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150386" y="8308136"/>
            <a:ext cx="13984942" cy="629959"/>
            <a:chOff x="2150386" y="8308136"/>
            <a:chExt cx="13984942" cy="6299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50386" y="8308136"/>
              <a:ext cx="13984942" cy="629959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247576" y="8246143"/>
            <a:ext cx="15936981" cy="8829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063975" y="3928593"/>
            <a:ext cx="1030079" cy="85714"/>
            <a:chOff x="6063975" y="3928593"/>
            <a:chExt cx="1030079" cy="8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6063975" y="3928593"/>
              <a:ext cx="1030079" cy="8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771215" y="1496987"/>
            <a:ext cx="3615600" cy="2281215"/>
            <a:chOff x="4771215" y="1496987"/>
            <a:chExt cx="3615600" cy="228121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71215" y="1496987"/>
              <a:ext cx="3615600" cy="2281215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75108" y="1832280"/>
            <a:ext cx="4128072" cy="124919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724136" y="2828298"/>
            <a:ext cx="3685286" cy="830458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205508" y="3928593"/>
            <a:ext cx="1030079" cy="85714"/>
            <a:chOff x="11205508" y="3928593"/>
            <a:chExt cx="1030079" cy="8571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11205508" y="3928593"/>
              <a:ext cx="1030079" cy="8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912748" y="1496987"/>
            <a:ext cx="3615600" cy="2281215"/>
            <a:chOff x="9912748" y="1496987"/>
            <a:chExt cx="3615600" cy="2281215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12748" y="1496987"/>
              <a:ext cx="3615600" cy="228121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56213" y="1835051"/>
            <a:ext cx="4312491" cy="1249196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63993" y="2831069"/>
            <a:ext cx="3590534" cy="830458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3469005" y="5400115"/>
            <a:ext cx="1030079" cy="85714"/>
            <a:chOff x="3469005" y="5400115"/>
            <a:chExt cx="1030079" cy="8571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3469005" y="5400115"/>
              <a:ext cx="1030079" cy="8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179676" y="5636220"/>
            <a:ext cx="3615600" cy="2281215"/>
            <a:chOff x="2179676" y="5636220"/>
            <a:chExt cx="3615600" cy="228121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79676" y="5636220"/>
              <a:ext cx="3615600" cy="2281215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34099" y="5977232"/>
            <a:ext cx="4241301" cy="1246596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303793" y="6967869"/>
            <a:ext cx="3482563" cy="79583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627817" y="5400115"/>
            <a:ext cx="1030079" cy="85714"/>
            <a:chOff x="8627817" y="5400115"/>
            <a:chExt cx="1030079" cy="857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8627817" y="5400115"/>
              <a:ext cx="1030079" cy="8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335057" y="5636220"/>
            <a:ext cx="3615600" cy="2281215"/>
            <a:chOff x="7335057" y="5636220"/>
            <a:chExt cx="3615600" cy="2281215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35057" y="5636220"/>
              <a:ext cx="3615600" cy="2281215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747003" y="5974280"/>
            <a:ext cx="4435815" cy="124919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6957917" y="6961831"/>
            <a:ext cx="3993058" cy="83045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3786630" y="5400115"/>
            <a:ext cx="1030079" cy="85714"/>
            <a:chOff x="13786630" y="5400115"/>
            <a:chExt cx="1030079" cy="8571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5400000">
              <a:off x="13786630" y="5400115"/>
              <a:ext cx="1030079" cy="8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490439" y="5636220"/>
            <a:ext cx="3615600" cy="2281215"/>
            <a:chOff x="12490439" y="5636220"/>
            <a:chExt cx="3615600" cy="228121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90439" y="5636220"/>
              <a:ext cx="3615600" cy="2281215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933765" y="5977232"/>
            <a:ext cx="4302187" cy="1246596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779593" y="6953840"/>
            <a:ext cx="4336924" cy="8177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887363-2ADE-27C7-1436-74464FECCBBD}"/>
              </a:ext>
            </a:extLst>
          </p:cNvPr>
          <p:cNvSpPr txBox="1"/>
          <p:nvPr/>
        </p:nvSpPr>
        <p:spPr>
          <a:xfrm>
            <a:off x="17567306" y="9729788"/>
            <a:ext cx="795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3/24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D9D1C-AD5B-A914-5D0C-16DF10C435C0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F93F48-3B1C-07BE-1D42-D52FC1F60B4F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906" y="2245231"/>
            <a:ext cx="16190476" cy="28571"/>
            <a:chOff x="1083906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906" y="2245231"/>
              <a:ext cx="16190476" cy="2857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6245" y="606028"/>
            <a:ext cx="9310596" cy="217018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3338" y="449268"/>
            <a:ext cx="6165536" cy="90270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44666" y="5092585"/>
            <a:ext cx="4861093" cy="767870"/>
            <a:chOff x="6944666" y="5092585"/>
            <a:chExt cx="4861093" cy="7678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44666" y="5092585"/>
              <a:ext cx="4861093" cy="7678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90788" y="6201440"/>
            <a:ext cx="3140187" cy="897679"/>
            <a:chOff x="4090788" y="6201440"/>
            <a:chExt cx="3140187" cy="8976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90788" y="6201440"/>
              <a:ext cx="3140187" cy="8976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68758" y="4513936"/>
            <a:ext cx="5237001" cy="897679"/>
            <a:chOff x="6568758" y="4513936"/>
            <a:chExt cx="5237001" cy="89767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68758" y="4513936"/>
              <a:ext cx="5237001" cy="89767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52424" y="4219032"/>
            <a:ext cx="14175339" cy="33975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116F3A-02C6-ECA9-75F2-9A78D65F1B17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623900-DFB7-BECA-03EB-1D73B2B3A897}"/>
              </a:ext>
            </a:extLst>
          </p:cNvPr>
          <p:cNvSpPr txBox="1"/>
          <p:nvPr/>
        </p:nvSpPr>
        <p:spPr>
          <a:xfrm>
            <a:off x="17567306" y="9729788"/>
            <a:ext cx="795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4/24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7FA77-D1AD-E7E8-F40A-E891384BE118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906" y="2245231"/>
            <a:ext cx="16190476" cy="28571"/>
            <a:chOff x="1083906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906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86739" y="5852495"/>
            <a:ext cx="6712237" cy="28571"/>
            <a:chOff x="5786739" y="5852495"/>
            <a:chExt cx="6712237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786739" y="5852495"/>
              <a:ext cx="6712237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84106" y="5639184"/>
            <a:ext cx="7810613" cy="28571"/>
            <a:chOff x="9384106" y="5639184"/>
            <a:chExt cx="7810613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4106" y="5639184"/>
              <a:ext cx="7810613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3906" y="2442770"/>
            <a:ext cx="7873180" cy="6859941"/>
            <a:chOff x="1083906" y="2442770"/>
            <a:chExt cx="7873180" cy="685994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3906" y="2442770"/>
              <a:ext cx="7873180" cy="68599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65966" y="2510662"/>
            <a:ext cx="7828753" cy="6712237"/>
            <a:chOff x="9365966" y="2510662"/>
            <a:chExt cx="7828753" cy="67122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65966" y="2510662"/>
              <a:ext cx="7828753" cy="671223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255281" y="649527"/>
            <a:ext cx="21342683" cy="2150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8D9EF4-7EC7-378A-DB5F-3D9529896C19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DD7B1-47A2-4CFD-8694-0233B874596D}"/>
              </a:ext>
            </a:extLst>
          </p:cNvPr>
          <p:cNvSpPr txBox="1"/>
          <p:nvPr/>
        </p:nvSpPr>
        <p:spPr>
          <a:xfrm>
            <a:off x="17567306" y="9729788"/>
            <a:ext cx="795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5/24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CEFC35-F5CB-2648-EEBD-04AD07DE924F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906" y="2245231"/>
            <a:ext cx="16190476" cy="28571"/>
            <a:chOff x="1083906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906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063894" y="5689730"/>
            <a:ext cx="6889034" cy="28571"/>
            <a:chOff x="-2063894" y="5689730"/>
            <a:chExt cx="6889034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-2063894" y="5689730"/>
              <a:ext cx="6889034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1067" y="3174856"/>
            <a:ext cx="573126" cy="85714"/>
            <a:chOff x="1341067" y="3174856"/>
            <a:chExt cx="573126" cy="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1067" y="3174856"/>
              <a:ext cx="573126" cy="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1067" y="6267566"/>
            <a:ext cx="573126" cy="85714"/>
            <a:chOff x="1341067" y="6267566"/>
            <a:chExt cx="573126" cy="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41067" y="6267566"/>
              <a:ext cx="573126" cy="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914192" y="6063889"/>
            <a:ext cx="13936707" cy="2186951"/>
            <a:chOff x="1914192" y="6063889"/>
            <a:chExt cx="13936707" cy="21869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14192" y="6063889"/>
              <a:ext cx="13936707" cy="218695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492910" y="649527"/>
            <a:ext cx="20527911" cy="215006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910310" y="3039048"/>
            <a:ext cx="9078428" cy="2503136"/>
            <a:chOff x="1910310" y="3039048"/>
            <a:chExt cx="9078428" cy="25031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10310" y="3039048"/>
              <a:ext cx="9078428" cy="250313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5E1B1F1-C9A0-A9CD-B81C-785D24465396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385594-2EFB-DDA7-45AD-62E2500E1E20}"/>
              </a:ext>
            </a:extLst>
          </p:cNvPr>
          <p:cNvSpPr txBox="1"/>
          <p:nvPr/>
        </p:nvSpPr>
        <p:spPr>
          <a:xfrm>
            <a:off x="17567306" y="9729788"/>
            <a:ext cx="795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6/24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0B0D4D-4989-D98D-BA0E-0259A06DB080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3906" y="2245231"/>
            <a:ext cx="16190476" cy="28571"/>
            <a:chOff x="1083906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3906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52904" y="5852495"/>
            <a:ext cx="6712237" cy="28571"/>
            <a:chOff x="8252904" y="5852495"/>
            <a:chExt cx="6712237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252904" y="5852495"/>
              <a:ext cx="6712237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1254" y="2510662"/>
            <a:ext cx="3532255" cy="6712237"/>
            <a:chOff x="1661254" y="2510662"/>
            <a:chExt cx="3532255" cy="671223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61254" y="2510662"/>
              <a:ext cx="3532255" cy="67122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1581" y="2510662"/>
            <a:ext cx="3911874" cy="6712237"/>
            <a:chOff x="6591581" y="2510662"/>
            <a:chExt cx="3911874" cy="67122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91581" y="2510662"/>
              <a:ext cx="3911874" cy="67122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09281" y="4049206"/>
            <a:ext cx="5043117" cy="28571"/>
            <a:chOff x="11909281" y="4049206"/>
            <a:chExt cx="5043117" cy="285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09281" y="4049206"/>
              <a:ext cx="5043117" cy="285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66713" y="2360275"/>
            <a:ext cx="5622359" cy="207053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01274" y="5642722"/>
            <a:ext cx="8154970" cy="1945712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461283" y="653774"/>
            <a:ext cx="22480360" cy="21303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BC4735-5068-617F-62D4-00BA6549C8C7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6FF20D-4AE1-1C8C-A963-9BB64159FA3F}"/>
              </a:ext>
            </a:extLst>
          </p:cNvPr>
          <p:cNvSpPr txBox="1"/>
          <p:nvPr/>
        </p:nvSpPr>
        <p:spPr>
          <a:xfrm>
            <a:off x="17567306" y="9729788"/>
            <a:ext cx="795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7/24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7C7A4A-468A-97DF-938A-A95E4476AAC5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52304" y="2210711"/>
            <a:ext cx="15522155" cy="28571"/>
            <a:chOff x="1752304" y="2210711"/>
            <a:chExt cx="1552215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2304" y="2210711"/>
              <a:ext cx="15522155" cy="2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21614" y="3179661"/>
            <a:ext cx="13122716" cy="426360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02611" y="5672613"/>
            <a:ext cx="14136737" cy="17137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05948" y="804767"/>
            <a:ext cx="12335810" cy="1761886"/>
          </a:xfrm>
          <a:prstGeom prst="rect">
            <a:avLst/>
          </a:prstGeom>
        </p:spPr>
      </p:pic>
      <p:pic>
        <p:nvPicPr>
          <p:cNvPr id="2" name="20230824200832219">
            <a:hlinkClick r:id="" action="ppaction://media"/>
            <a:extLst>
              <a:ext uri="{FF2B5EF4-FFF2-40B4-BE49-F238E27FC236}">
                <a16:creationId xmlns:a16="http://schemas.microsoft.com/office/drawing/2014/main" id="{85DBA9CF-0C52-9949-CD14-954964B01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74382" y="930471"/>
            <a:ext cx="4854575" cy="8424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7D2597-0340-DE7D-7CBA-3334BA24FB05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0D1A16-F963-613E-35C9-E4904C55F48B}"/>
              </a:ext>
            </a:extLst>
          </p:cNvPr>
          <p:cNvSpPr txBox="1"/>
          <p:nvPr/>
        </p:nvSpPr>
        <p:spPr>
          <a:xfrm>
            <a:off x="17567306" y="9729788"/>
            <a:ext cx="795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8/24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12F050-B57A-652D-8F27-372F1B5E4677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3333" y="809431"/>
            <a:ext cx="16619048" cy="8666853"/>
            <a:chOff x="833333" y="809431"/>
            <a:chExt cx="16619048" cy="8666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333" y="809431"/>
              <a:ext cx="16619048" cy="8666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0990" y="-103487"/>
            <a:ext cx="18447694" cy="10492688"/>
            <a:chOff x="-80990" y="-103487"/>
            <a:chExt cx="18447694" cy="1049268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0990" y="-103487"/>
              <a:ext cx="18447694" cy="104926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5763" y="2245231"/>
            <a:ext cx="16190476" cy="28571"/>
            <a:chOff x="1065763" y="2245231"/>
            <a:chExt cx="16190476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5763" y="2245231"/>
              <a:ext cx="16190476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20193" y="5974155"/>
            <a:ext cx="6712237" cy="28571"/>
            <a:chOff x="3120193" y="5974155"/>
            <a:chExt cx="6712237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3120193" y="5974155"/>
              <a:ext cx="6712237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5724" y="4630354"/>
            <a:ext cx="5396264" cy="28571"/>
            <a:chOff x="1065724" y="4630354"/>
            <a:chExt cx="5396264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724" y="4630354"/>
              <a:ext cx="5396264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5761" y="7047773"/>
            <a:ext cx="5417553" cy="28571"/>
            <a:chOff x="1065761" y="7047773"/>
            <a:chExt cx="5417553" cy="2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5761" y="7047773"/>
              <a:ext cx="5417553" cy="285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9686" y="2510662"/>
            <a:ext cx="4454796" cy="917662"/>
            <a:chOff x="1319686" y="2510662"/>
            <a:chExt cx="4454796" cy="9176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9686" y="2510662"/>
              <a:ext cx="4454796" cy="9176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9686" y="3591381"/>
            <a:ext cx="2903720" cy="911335"/>
            <a:chOff x="1319686" y="3591381"/>
            <a:chExt cx="2903720" cy="91133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9686" y="3591381"/>
              <a:ext cx="2903720" cy="91133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9686" y="4801068"/>
            <a:ext cx="2903720" cy="1004005"/>
            <a:chOff x="1319686" y="4801068"/>
            <a:chExt cx="2903720" cy="100400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9686" y="4801068"/>
              <a:ext cx="2903720" cy="10040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19686" y="5866780"/>
            <a:ext cx="2230198" cy="1002929"/>
            <a:chOff x="1319686" y="5866780"/>
            <a:chExt cx="2230198" cy="100292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9686" y="5866780"/>
              <a:ext cx="2230198" cy="100292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9686" y="7501566"/>
            <a:ext cx="3319892" cy="1232125"/>
            <a:chOff x="1319686" y="7501566"/>
            <a:chExt cx="3319892" cy="123212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19686" y="7501566"/>
              <a:ext cx="3319892" cy="123212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808745" y="5042603"/>
            <a:ext cx="2926023" cy="1325642"/>
            <a:chOff x="6808745" y="5042603"/>
            <a:chExt cx="2926023" cy="13256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08745" y="5042603"/>
              <a:ext cx="2926023" cy="132564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587363" y="5042603"/>
            <a:ext cx="2926023" cy="1325642"/>
            <a:chOff x="10587363" y="5042603"/>
            <a:chExt cx="2926023" cy="132564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87363" y="5042603"/>
              <a:ext cx="2926023" cy="132564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277050" y="5042603"/>
            <a:ext cx="2926023" cy="1325642"/>
            <a:chOff x="14277050" y="5042603"/>
            <a:chExt cx="2926023" cy="132564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77050" y="5042603"/>
              <a:ext cx="2926023" cy="13256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456368" y="4518886"/>
            <a:ext cx="2379320" cy="16117"/>
            <a:chOff x="5456368" y="4518886"/>
            <a:chExt cx="2379320" cy="161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4920000">
              <a:off x="5456368" y="4518886"/>
              <a:ext cx="2379320" cy="161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378771" y="6954133"/>
            <a:ext cx="2534514" cy="16117"/>
            <a:chOff x="5378771" y="6954133"/>
            <a:chExt cx="2534514" cy="1611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820000">
              <a:off x="5378771" y="6954133"/>
              <a:ext cx="2534514" cy="1611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465465" y="5703444"/>
            <a:ext cx="363908" cy="16117"/>
            <a:chOff x="6465465" y="5703444"/>
            <a:chExt cx="363908" cy="1611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60000">
              <a:off x="6465465" y="5703444"/>
              <a:ext cx="363908" cy="1611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734767" y="5697365"/>
            <a:ext cx="852596" cy="16117"/>
            <a:chOff x="9734767" y="5697365"/>
            <a:chExt cx="852596" cy="1611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34767" y="5697365"/>
              <a:ext cx="852596" cy="1611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56940" y="5712074"/>
            <a:ext cx="820375" cy="16117"/>
            <a:chOff x="13456940" y="5712074"/>
            <a:chExt cx="820375" cy="1611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20000">
              <a:off x="13456940" y="5712074"/>
              <a:ext cx="820375" cy="16117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813465" y="5140856"/>
            <a:ext cx="5831577" cy="125334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95790" y="5126449"/>
            <a:ext cx="5596539" cy="1254187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935973" y="5250295"/>
            <a:ext cx="5189930" cy="1143806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4946759" y="653774"/>
            <a:ext cx="22992731" cy="21565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94D705-6FB4-2DF6-E0B3-38052CDB70A4}"/>
              </a:ext>
            </a:extLst>
          </p:cNvPr>
          <p:cNvSpPr txBox="1"/>
          <p:nvPr/>
        </p:nvSpPr>
        <p:spPr>
          <a:xfrm>
            <a:off x="1083906" y="9749715"/>
            <a:ext cx="36280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2023 </a:t>
            </a:r>
            <a:r>
              <a:rPr lang="ko-KR" altLang="en-US" sz="1500" b="0" i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용인시 </a:t>
            </a:r>
            <a:r>
              <a:rPr lang="en-US" altLang="ko-KR" sz="1500" b="0" i="0" spc="0" dirty="0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SW/AI </a:t>
            </a:r>
            <a:r>
              <a:rPr lang="ko-KR" altLang="en-US" sz="1500" b="0" i="0" dirty="0" err="1">
                <a:solidFill>
                  <a:srgbClr val="F45A4A"/>
                </a:solidFill>
                <a:effectLst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해커톤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E817D8-898A-45AF-6807-5F2F95E45989}"/>
              </a:ext>
            </a:extLst>
          </p:cNvPr>
          <p:cNvSpPr txBox="1"/>
          <p:nvPr/>
        </p:nvSpPr>
        <p:spPr>
          <a:xfrm>
            <a:off x="17567306" y="9729788"/>
            <a:ext cx="79538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9/24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B392D-EDE2-A54A-FE3B-1A0B34795DC7}"/>
              </a:ext>
            </a:extLst>
          </p:cNvPr>
          <p:cNvSpPr txBox="1"/>
          <p:nvPr/>
        </p:nvSpPr>
        <p:spPr>
          <a:xfrm>
            <a:off x="15680094" y="9749715"/>
            <a:ext cx="1524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Team </a:t>
            </a:r>
            <a:r>
              <a:rPr lang="ko-KR" altLang="en-US" sz="1500" dirty="0" err="1">
                <a:solidFill>
                  <a:srgbClr val="F45A4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haroni" panose="020F0502020204030204" pitchFamily="2" charset="-79"/>
              </a:rPr>
              <a:t>멍바오</a:t>
            </a:r>
            <a:endParaRPr lang="ko-KR" altLang="en-US" sz="1500" dirty="0">
              <a:solidFill>
                <a:srgbClr val="F45A4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haroni" panose="020F0502020204030204" pitchFamily="2" charset="-79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1079</Words>
  <Application>Microsoft Office PowerPoint</Application>
  <PresentationFormat>사용자 지정</PresentationFormat>
  <Paragraphs>157</Paragraphs>
  <Slides>24</Slides>
  <Notes>23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휴먼둥근헤드라인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나현석</cp:lastModifiedBy>
  <cp:revision>10</cp:revision>
  <dcterms:created xsi:type="dcterms:W3CDTF">2023-08-24T20:12:47Z</dcterms:created>
  <dcterms:modified xsi:type="dcterms:W3CDTF">2023-10-25T13:54:15Z</dcterms:modified>
</cp:coreProperties>
</file>